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d66451d5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fd66451d5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fd66451d5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fd66451d5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fd66451d5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fd66451d5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fd66451d5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fd66451d5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fd66451d5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fd66451d5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fd66451d5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fd66451d5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d66451d5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fd66451d5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d66451ae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fd66451ae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fd66451d5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fd66451d5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fd66451d5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fd66451d5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d66451d5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fd66451d5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d66451d5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fd66451d5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fd66451d5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fd66451d5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d66451d5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fd66451d5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d66451d5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fd66451d5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Распознавание труб. Северсталь.</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Команда minions [RASCAR]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Продолжение.</a:t>
            </a:r>
            <a:endParaRPr/>
          </a:p>
        </p:txBody>
      </p:sp>
      <p:sp>
        <p:nvSpPr>
          <p:cNvPr id="204" name="Google Shape;204;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ru"/>
              <a:t>Обучив модель на уменьшенных изображениях в два раза, оказалось, что если добавить уменьшенные в 4 раза изображения, то получится еще лучше. Оказалось, что это самая полезная аугментация и все остальные только ухудшают результаты.</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ru" sz="2500"/>
              <a:t>В ДАННОМ СЛУЧАЕ РАЗМЕР ИМЕЕТ ЗНАЧЕНИЕ!!!</a:t>
            </a:r>
            <a:endParaRPr sz="2500"/>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Подбор параметров.</a:t>
            </a:r>
            <a:endParaRPr/>
          </a:p>
        </p:txBody>
      </p:sp>
      <p:sp>
        <p:nvSpPr>
          <p:cNvPr id="210" name="Google Shape;210;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Параметры перебирали с помощью умного грид серча. Сначала находили хорошую функцию потерь, потом количество эпох, потом бэкбон и т.д. Лучшего всего себя показали resnet_x_layers, разница между ними была несущественная.  Во время обучения также расчитывался mape на специально размеченной вручную выборке и визуализировались результаты. </a:t>
            </a:r>
            <a:endParaRPr/>
          </a:p>
        </p:txBody>
      </p:sp>
      <p:pic>
        <p:nvPicPr>
          <p:cNvPr id="211" name="Google Shape;211;p23"/>
          <p:cNvPicPr preferRelativeResize="0"/>
          <p:nvPr/>
        </p:nvPicPr>
        <p:blipFill>
          <a:blip r:embed="rId3">
            <a:alphaModFix/>
          </a:blip>
          <a:stretch>
            <a:fillRect/>
          </a:stretch>
        </p:blipFill>
        <p:spPr>
          <a:xfrm>
            <a:off x="1443800" y="2986026"/>
            <a:ext cx="5915975" cy="1871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Псевдолейблинг. </a:t>
            </a:r>
            <a:endParaRPr/>
          </a:p>
        </p:txBody>
      </p:sp>
      <p:sp>
        <p:nvSpPr>
          <p:cNvPr id="217" name="Google Shape;217;p24"/>
          <p:cNvSpPr txBox="1"/>
          <p:nvPr>
            <p:ph idx="1" type="body"/>
          </p:nvPr>
        </p:nvSpPr>
        <p:spPr>
          <a:xfrm>
            <a:off x="1998875"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Эта техника, которая используется, когда набор данных невелик и имеется неплохая модель. Суть состоит в том, чтобы разметить новые изображения моделью и потом обучить на этих изображениях и старых изображениях новую модель. Однако важно добавлять в новую обучающую выборку только те сэмплы, на которых результаты качественны, то есть провести дополнительную фильтрацию, например, вручную.</a:t>
            </a:r>
            <a:endParaRPr/>
          </a:p>
        </p:txBody>
      </p:sp>
      <p:pic>
        <p:nvPicPr>
          <p:cNvPr id="218" name="Google Shape;218;p24"/>
          <p:cNvPicPr preferRelativeResize="0"/>
          <p:nvPr/>
        </p:nvPicPr>
        <p:blipFill>
          <a:blip r:embed="rId3">
            <a:alphaModFix/>
          </a:blip>
          <a:stretch>
            <a:fillRect/>
          </a:stretch>
        </p:blipFill>
        <p:spPr>
          <a:xfrm>
            <a:off x="2403576" y="2698325"/>
            <a:ext cx="3949926" cy="228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Подсчет труб. </a:t>
            </a:r>
            <a:endParaRPr/>
          </a:p>
        </p:txBody>
      </p:sp>
      <p:sp>
        <p:nvSpPr>
          <p:cNvPr id="224" name="Google Shape;224;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Когда мы получили маски труб, хорошо разделенные, мы запускаем BFS на картинке, и он находит облака точек класса 1. Количество труб на картинке эт количество компонент связности в полученном графе. Именно поэтому нам важно было обучить модель, которая хорошо будет разделять разные трубы.</a:t>
            </a:r>
            <a:endParaRPr/>
          </a:p>
          <a:p>
            <a:pPr indent="0" lvl="0" marL="0" rtl="0" algn="l">
              <a:spcBef>
                <a:spcPts val="1200"/>
              </a:spcBef>
              <a:spcAft>
                <a:spcPts val="1200"/>
              </a:spcAft>
              <a:buNone/>
            </a:pPr>
            <a:r>
              <a:rPr lang="ru"/>
              <a:t>На этом наш пайплайн все!</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Улучшения.</a:t>
            </a:r>
            <a:endParaRPr/>
          </a:p>
        </p:txBody>
      </p:sp>
      <p:sp>
        <p:nvSpPr>
          <p:cNvPr id="230" name="Google Shape;230;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ru"/>
              <a:t>Увеличить изначальный набор данных.</a:t>
            </a:r>
            <a:endParaRPr/>
          </a:p>
          <a:p>
            <a:pPr indent="-311150" lvl="0" marL="457200" rtl="0" algn="l">
              <a:spcBef>
                <a:spcPts val="0"/>
              </a:spcBef>
              <a:spcAft>
                <a:spcPts val="0"/>
              </a:spcAft>
              <a:buSzPts val="1300"/>
              <a:buAutoNum type="arabicPeriod"/>
            </a:pPr>
            <a:r>
              <a:rPr lang="ru"/>
              <a:t>Добавить фильтрацию компонент связности в BFS, чтобы отсекать ложные срабатывания.</a:t>
            </a:r>
            <a:endParaRPr/>
          </a:p>
          <a:p>
            <a:pPr indent="-311150" lvl="0" marL="457200" rtl="0" algn="l">
              <a:spcBef>
                <a:spcPts val="0"/>
              </a:spcBef>
              <a:spcAft>
                <a:spcPts val="0"/>
              </a:spcAft>
              <a:buSzPts val="1300"/>
              <a:buAutoNum type="arabicPeriod"/>
            </a:pPr>
            <a:r>
              <a:rPr lang="ru"/>
              <a:t>Попробовать другие архитектуры моделей (не UNET).</a:t>
            </a:r>
            <a:endParaRPr/>
          </a:p>
          <a:p>
            <a:pPr indent="-311150" lvl="0" marL="457200" rtl="0" algn="l">
              <a:spcBef>
                <a:spcPts val="0"/>
              </a:spcBef>
              <a:spcAft>
                <a:spcPts val="0"/>
              </a:spcAft>
              <a:buSzPts val="1300"/>
              <a:buAutoNum type="arabicPeriod"/>
            </a:pPr>
            <a:r>
              <a:rPr lang="ru"/>
              <a:t>Добавить предобработку изображений, такую как удаление солнечных бликов и т.д.</a:t>
            </a:r>
            <a:endParaRPr/>
          </a:p>
          <a:p>
            <a:pPr indent="-311150" lvl="0" marL="457200" rtl="0" algn="l">
              <a:spcBef>
                <a:spcPts val="0"/>
              </a:spcBef>
              <a:spcAft>
                <a:spcPts val="0"/>
              </a:spcAft>
              <a:buSzPts val="1300"/>
              <a:buAutoNum type="arabicPeriod"/>
            </a:pPr>
            <a:r>
              <a:rPr lang="ru"/>
              <a:t>Более полный перебор параметров и аугментаций.</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Мобильное приложение.</a:t>
            </a:r>
            <a:endParaRPr/>
          </a:p>
        </p:txBody>
      </p:sp>
      <p:sp>
        <p:nvSpPr>
          <p:cNvPr id="236" name="Google Shape;236;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7" name="Google Shape;237;p27"/>
          <p:cNvPicPr preferRelativeResize="0"/>
          <p:nvPr/>
        </p:nvPicPr>
        <p:blipFill>
          <a:blip r:embed="rId3">
            <a:alphaModFix/>
          </a:blip>
          <a:stretch>
            <a:fillRect/>
          </a:stretch>
        </p:blipFill>
        <p:spPr>
          <a:xfrm>
            <a:off x="1168700" y="1017363"/>
            <a:ext cx="1450625" cy="2472725"/>
          </a:xfrm>
          <a:prstGeom prst="rect">
            <a:avLst/>
          </a:prstGeom>
          <a:noFill/>
          <a:ln>
            <a:noFill/>
          </a:ln>
        </p:spPr>
      </p:pic>
      <p:pic>
        <p:nvPicPr>
          <p:cNvPr id="238" name="Google Shape;238;p27"/>
          <p:cNvPicPr preferRelativeResize="0"/>
          <p:nvPr/>
        </p:nvPicPr>
        <p:blipFill>
          <a:blip r:embed="rId4">
            <a:alphaModFix/>
          </a:blip>
          <a:stretch>
            <a:fillRect/>
          </a:stretch>
        </p:blipFill>
        <p:spPr>
          <a:xfrm>
            <a:off x="2937300" y="979975"/>
            <a:ext cx="1450625" cy="2497649"/>
          </a:xfrm>
          <a:prstGeom prst="rect">
            <a:avLst/>
          </a:prstGeom>
          <a:noFill/>
          <a:ln>
            <a:noFill/>
          </a:ln>
        </p:spPr>
      </p:pic>
      <p:pic>
        <p:nvPicPr>
          <p:cNvPr id="239" name="Google Shape;239;p27"/>
          <p:cNvPicPr preferRelativeResize="0"/>
          <p:nvPr/>
        </p:nvPicPr>
        <p:blipFill>
          <a:blip r:embed="rId5">
            <a:alphaModFix/>
          </a:blip>
          <a:stretch>
            <a:fillRect/>
          </a:stretch>
        </p:blipFill>
        <p:spPr>
          <a:xfrm>
            <a:off x="4705900" y="1004900"/>
            <a:ext cx="1450625" cy="2497649"/>
          </a:xfrm>
          <a:prstGeom prst="rect">
            <a:avLst/>
          </a:prstGeom>
          <a:noFill/>
          <a:ln>
            <a:noFill/>
          </a:ln>
        </p:spPr>
      </p:pic>
      <p:pic>
        <p:nvPicPr>
          <p:cNvPr id="240" name="Google Shape;240;p27"/>
          <p:cNvPicPr preferRelativeResize="0"/>
          <p:nvPr/>
        </p:nvPicPr>
        <p:blipFill>
          <a:blip r:embed="rId6">
            <a:alphaModFix/>
          </a:blip>
          <a:stretch>
            <a:fillRect/>
          </a:stretch>
        </p:blipFill>
        <p:spPr>
          <a:xfrm>
            <a:off x="6424925" y="979975"/>
            <a:ext cx="1269825" cy="2522576"/>
          </a:xfrm>
          <a:prstGeom prst="rect">
            <a:avLst/>
          </a:prstGeom>
          <a:noFill/>
          <a:ln>
            <a:noFill/>
          </a:ln>
        </p:spPr>
      </p:pic>
      <p:pic>
        <p:nvPicPr>
          <p:cNvPr id="241" name="Google Shape;241;p27"/>
          <p:cNvPicPr preferRelativeResize="0"/>
          <p:nvPr/>
        </p:nvPicPr>
        <p:blipFill>
          <a:blip r:embed="rId7">
            <a:alphaModFix/>
          </a:blip>
          <a:stretch>
            <a:fillRect/>
          </a:stretch>
        </p:blipFill>
        <p:spPr>
          <a:xfrm>
            <a:off x="7783250" y="979975"/>
            <a:ext cx="1269825" cy="2472725"/>
          </a:xfrm>
          <a:prstGeom prst="rect">
            <a:avLst/>
          </a:prstGeom>
          <a:noFill/>
          <a:ln>
            <a:noFill/>
          </a:ln>
        </p:spPr>
      </p:pic>
      <p:pic>
        <p:nvPicPr>
          <p:cNvPr id="242" name="Google Shape;242;p27"/>
          <p:cNvPicPr preferRelativeResize="0"/>
          <p:nvPr/>
        </p:nvPicPr>
        <p:blipFill>
          <a:blip r:embed="rId8">
            <a:alphaModFix/>
          </a:blip>
          <a:stretch>
            <a:fillRect/>
          </a:stretch>
        </p:blipFill>
        <p:spPr>
          <a:xfrm>
            <a:off x="3617175" y="3612975"/>
            <a:ext cx="1269825" cy="1427949"/>
          </a:xfrm>
          <a:prstGeom prst="rect">
            <a:avLst/>
          </a:prstGeom>
          <a:noFill/>
          <a:ln>
            <a:noFill/>
          </a:ln>
        </p:spPr>
      </p:pic>
      <p:pic>
        <p:nvPicPr>
          <p:cNvPr id="243" name="Google Shape;243;p27"/>
          <p:cNvPicPr preferRelativeResize="0"/>
          <p:nvPr/>
        </p:nvPicPr>
        <p:blipFill>
          <a:blip r:embed="rId9">
            <a:alphaModFix/>
          </a:blip>
          <a:stretch>
            <a:fillRect/>
          </a:stretch>
        </p:blipFill>
        <p:spPr>
          <a:xfrm>
            <a:off x="5456225" y="3612975"/>
            <a:ext cx="1167151" cy="1427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Заключение.</a:t>
            </a:r>
            <a:endParaRPr/>
          </a:p>
        </p:txBody>
      </p:sp>
      <p:sp>
        <p:nvSpPr>
          <p:cNvPr id="249" name="Google Shape;249;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Все функции мобильного приложения можно протестировать скачав его.</a:t>
            </a:r>
            <a:endParaRPr/>
          </a:p>
          <a:p>
            <a:pPr indent="0" lvl="0" marL="0" rtl="0" algn="l">
              <a:spcBef>
                <a:spcPts val="1200"/>
              </a:spcBef>
              <a:spcAft>
                <a:spcPts val="1200"/>
              </a:spcAft>
              <a:buNone/>
            </a:pPr>
            <a:r>
              <a:rPr lang="ru"/>
              <a:t>у нас все, задавайте вопросы.</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Постановка задачи</a:t>
            </a:r>
            <a:endParaRPr/>
          </a:p>
        </p:txBody>
      </p:sp>
      <p:sp>
        <p:nvSpPr>
          <p:cNvPr id="141" name="Google Shape;141;p14"/>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2000"/>
              <a:t>Необходимо было разработать систему, которая будет распознавать на картинке трубы круглого сечения, делать сегментационные маски, подсчитывать количество труб круглого сечения.</a:t>
            </a:r>
            <a:endParaRPr sz="2000"/>
          </a:p>
        </p:txBody>
      </p:sp>
      <p:pic>
        <p:nvPicPr>
          <p:cNvPr id="142" name="Google Shape;142;p14"/>
          <p:cNvPicPr preferRelativeResize="0"/>
          <p:nvPr/>
        </p:nvPicPr>
        <p:blipFill>
          <a:blip r:embed="rId3">
            <a:alphaModFix/>
          </a:blip>
          <a:stretch>
            <a:fillRect/>
          </a:stretch>
        </p:blipFill>
        <p:spPr>
          <a:xfrm>
            <a:off x="1050000" y="3170575"/>
            <a:ext cx="2128775" cy="1505325"/>
          </a:xfrm>
          <a:prstGeom prst="rect">
            <a:avLst/>
          </a:prstGeom>
          <a:noFill/>
          <a:ln>
            <a:noFill/>
          </a:ln>
        </p:spPr>
      </p:pic>
      <p:pic>
        <p:nvPicPr>
          <p:cNvPr id="143" name="Google Shape;143;p14"/>
          <p:cNvPicPr preferRelativeResize="0"/>
          <p:nvPr/>
        </p:nvPicPr>
        <p:blipFill>
          <a:blip r:embed="rId4">
            <a:alphaModFix/>
          </a:blip>
          <a:stretch>
            <a:fillRect/>
          </a:stretch>
        </p:blipFill>
        <p:spPr>
          <a:xfrm>
            <a:off x="3947025" y="3170575"/>
            <a:ext cx="1739850" cy="1505325"/>
          </a:xfrm>
          <a:prstGeom prst="rect">
            <a:avLst/>
          </a:prstGeom>
          <a:noFill/>
          <a:ln>
            <a:noFill/>
          </a:ln>
        </p:spPr>
      </p:pic>
      <p:pic>
        <p:nvPicPr>
          <p:cNvPr id="144" name="Google Shape;144;p14"/>
          <p:cNvPicPr preferRelativeResize="0"/>
          <p:nvPr/>
        </p:nvPicPr>
        <p:blipFill>
          <a:blip r:embed="rId5">
            <a:alphaModFix/>
          </a:blip>
          <a:stretch>
            <a:fillRect/>
          </a:stretch>
        </p:blipFill>
        <p:spPr>
          <a:xfrm>
            <a:off x="6455125" y="3119023"/>
            <a:ext cx="1547935" cy="1556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Примерный результат.</a:t>
            </a:r>
            <a:endParaRPr/>
          </a:p>
        </p:txBody>
      </p:sp>
      <p:sp>
        <p:nvSpPr>
          <p:cNvPr id="150" name="Google Shape;150;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15"/>
          <p:cNvPicPr preferRelativeResize="0"/>
          <p:nvPr/>
        </p:nvPicPr>
        <p:blipFill>
          <a:blip r:embed="rId3">
            <a:alphaModFix/>
          </a:blip>
          <a:stretch>
            <a:fillRect/>
          </a:stretch>
        </p:blipFill>
        <p:spPr>
          <a:xfrm>
            <a:off x="1426400" y="3072173"/>
            <a:ext cx="1832150" cy="1842725"/>
          </a:xfrm>
          <a:prstGeom prst="rect">
            <a:avLst/>
          </a:prstGeom>
          <a:noFill/>
          <a:ln>
            <a:noFill/>
          </a:ln>
        </p:spPr>
      </p:pic>
      <p:pic>
        <p:nvPicPr>
          <p:cNvPr id="152" name="Google Shape;152;p15"/>
          <p:cNvPicPr preferRelativeResize="0"/>
          <p:nvPr/>
        </p:nvPicPr>
        <p:blipFill>
          <a:blip r:embed="rId4">
            <a:alphaModFix/>
          </a:blip>
          <a:stretch>
            <a:fillRect/>
          </a:stretch>
        </p:blipFill>
        <p:spPr>
          <a:xfrm>
            <a:off x="1426400" y="1226400"/>
            <a:ext cx="1832150" cy="1628400"/>
          </a:xfrm>
          <a:prstGeom prst="rect">
            <a:avLst/>
          </a:prstGeom>
          <a:noFill/>
          <a:ln>
            <a:noFill/>
          </a:ln>
        </p:spPr>
      </p:pic>
      <p:pic>
        <p:nvPicPr>
          <p:cNvPr id="153" name="Google Shape;153;p15"/>
          <p:cNvPicPr preferRelativeResize="0"/>
          <p:nvPr/>
        </p:nvPicPr>
        <p:blipFill>
          <a:blip r:embed="rId5">
            <a:alphaModFix/>
          </a:blip>
          <a:stretch>
            <a:fillRect/>
          </a:stretch>
        </p:blipFill>
        <p:spPr>
          <a:xfrm>
            <a:off x="3900873" y="3079261"/>
            <a:ext cx="1832150" cy="1828564"/>
          </a:xfrm>
          <a:prstGeom prst="rect">
            <a:avLst/>
          </a:prstGeom>
          <a:noFill/>
          <a:ln>
            <a:noFill/>
          </a:ln>
        </p:spPr>
      </p:pic>
      <p:pic>
        <p:nvPicPr>
          <p:cNvPr id="154" name="Google Shape;154;p15"/>
          <p:cNvPicPr preferRelativeResize="0"/>
          <p:nvPr/>
        </p:nvPicPr>
        <p:blipFill>
          <a:blip r:embed="rId6">
            <a:alphaModFix/>
          </a:blip>
          <a:stretch>
            <a:fillRect/>
          </a:stretch>
        </p:blipFill>
        <p:spPr>
          <a:xfrm>
            <a:off x="3900875" y="1229700"/>
            <a:ext cx="1832151" cy="1628401"/>
          </a:xfrm>
          <a:prstGeom prst="rect">
            <a:avLst/>
          </a:prstGeom>
          <a:noFill/>
          <a:ln>
            <a:noFill/>
          </a:ln>
        </p:spPr>
      </p:pic>
      <p:pic>
        <p:nvPicPr>
          <p:cNvPr id="155" name="Google Shape;155;p15"/>
          <p:cNvPicPr preferRelativeResize="0"/>
          <p:nvPr/>
        </p:nvPicPr>
        <p:blipFill>
          <a:blip r:embed="rId7">
            <a:alphaModFix/>
          </a:blip>
          <a:stretch>
            <a:fillRect/>
          </a:stretch>
        </p:blipFill>
        <p:spPr>
          <a:xfrm>
            <a:off x="6375350" y="1229700"/>
            <a:ext cx="1737750" cy="1628401"/>
          </a:xfrm>
          <a:prstGeom prst="rect">
            <a:avLst/>
          </a:prstGeom>
          <a:noFill/>
          <a:ln>
            <a:noFill/>
          </a:ln>
        </p:spPr>
      </p:pic>
      <p:pic>
        <p:nvPicPr>
          <p:cNvPr id="156" name="Google Shape;156;p15"/>
          <p:cNvPicPr preferRelativeResize="0"/>
          <p:nvPr/>
        </p:nvPicPr>
        <p:blipFill>
          <a:blip r:embed="rId8">
            <a:alphaModFix/>
          </a:blip>
          <a:stretch>
            <a:fillRect/>
          </a:stretch>
        </p:blipFill>
        <p:spPr>
          <a:xfrm>
            <a:off x="6375350" y="3079250"/>
            <a:ext cx="1737750" cy="1828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Возможные способы выполнения поставленной задачи.</a:t>
            </a:r>
            <a:endParaRPr/>
          </a:p>
        </p:txBody>
      </p:sp>
      <p:sp>
        <p:nvSpPr>
          <p:cNvPr id="162" name="Google Shape;162;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55000" lnSpcReduction="20000"/>
          </a:bodyPr>
          <a:lstStyle/>
          <a:p>
            <a:pPr indent="-323609" lvl="0" marL="457200" rtl="0" algn="l">
              <a:spcBef>
                <a:spcPts val="0"/>
              </a:spcBef>
              <a:spcAft>
                <a:spcPts val="0"/>
              </a:spcAft>
              <a:buSzPct val="100000"/>
              <a:buAutoNum type="arabicPeriod"/>
            </a:pPr>
            <a:r>
              <a:rPr lang="ru" sz="2720"/>
              <a:t>Какой-то супергениальный алгоритм сегментации по формам, теням и контурам. (что-то типа супер метода Хафа для нахождения кругов, только умнее). После подсчет количества труб по маскам сегментации.</a:t>
            </a:r>
            <a:endParaRPr sz="2720"/>
          </a:p>
          <a:p>
            <a:pPr indent="-323609" lvl="0" marL="457200" rtl="0" algn="l">
              <a:spcBef>
                <a:spcPts val="0"/>
              </a:spcBef>
              <a:spcAft>
                <a:spcPts val="0"/>
              </a:spcAft>
              <a:buSzPct val="100000"/>
              <a:buAutoNum type="arabicPeriod"/>
            </a:pPr>
            <a:r>
              <a:rPr lang="ru" sz="2720"/>
              <a:t>Обучение сегментационной модели, получение масок сегментации, подсчет количества труб по маске сегментации.</a:t>
            </a:r>
            <a:endParaRPr sz="2720"/>
          </a:p>
          <a:p>
            <a:pPr indent="-323609" lvl="0" marL="457200" rtl="0" algn="l">
              <a:spcBef>
                <a:spcPts val="0"/>
              </a:spcBef>
              <a:spcAft>
                <a:spcPts val="0"/>
              </a:spcAft>
              <a:buSzPct val="100000"/>
              <a:buAutoNum type="arabicPeriod"/>
            </a:pPr>
            <a:r>
              <a:rPr lang="ru" sz="2720"/>
              <a:t>Отдельно сегментационная модель  для максимизации IOU, отдельно модель для подсчета труб по картинке.</a:t>
            </a:r>
            <a:endParaRPr sz="2720"/>
          </a:p>
          <a:p>
            <a:pPr indent="-323609" lvl="0" marL="457200" rtl="0" algn="l">
              <a:spcBef>
                <a:spcPts val="0"/>
              </a:spcBef>
              <a:spcAft>
                <a:spcPts val="0"/>
              </a:spcAft>
              <a:buSzPct val="100000"/>
              <a:buAutoNum type="arabicPeriod"/>
            </a:pPr>
            <a:r>
              <a:rPr lang="ru" sz="2720"/>
              <a:t>Что-то супергениальное с использованием LLM. (Например, использовать gpt c промптом “посчитай количество труб на картинке” и т.п.)</a:t>
            </a:r>
            <a:endParaRPr sz="2720"/>
          </a:p>
          <a:p>
            <a:pPr indent="0" lvl="0" marL="0" rtl="0" algn="l">
              <a:spcBef>
                <a:spcPts val="1200"/>
              </a:spcBef>
              <a:spcAft>
                <a:spcPts val="1200"/>
              </a:spcAft>
              <a:buNone/>
            </a:pPr>
            <a:r>
              <a:rPr lang="ru"/>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Наш пайплайн (все по порядку).</a:t>
            </a:r>
            <a:endParaRPr/>
          </a:p>
        </p:txBody>
      </p:sp>
      <p:sp>
        <p:nvSpPr>
          <p:cNvPr id="168" name="Google Shape;168;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500"/>
              <a:t>Придумав идеи, изложенные на предыдущем слайде, мы начали выбирать.</a:t>
            </a:r>
            <a:endParaRPr sz="1500"/>
          </a:p>
          <a:p>
            <a:pPr indent="0" lvl="0" marL="0" rtl="0" algn="l">
              <a:spcBef>
                <a:spcPts val="1200"/>
              </a:spcBef>
              <a:spcAft>
                <a:spcPts val="1200"/>
              </a:spcAft>
              <a:buNone/>
            </a:pPr>
            <a:r>
              <a:rPr lang="ru" sz="1500"/>
              <a:t>Мы поняли, что 1-ый подход нам не подходит, так как мы не 200iq, 4-ый подход может быть нестабильным из-за того, что LLM на данный момент не всемогуща и допускает ошибки, особенно в таком специфическом задании. Минусом третьего подхода является то, что для тренировки модели для подсчета труб нужно размечать датасет с количествами труб на картинке. Этот не менее трудоемкий процесс чем размечать датасет для сегментации труб, так как труб может быть очень много, и непонятно зачем нужна дополнительная модель. ПОЭТОМУ МЫ ОСТАНОВИЛИСЬ НА ВТОРОМ ПОДХОДЕ.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Датасет.</a:t>
            </a:r>
            <a:endParaRPr/>
          </a:p>
        </p:txBody>
      </p:sp>
      <p:sp>
        <p:nvSpPr>
          <p:cNvPr id="174" name="Google Shape;174;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Разработчики задачи не предоставили нормальный датасет для обучения сегментационной модели, поэтому было решено размечать вручную. Для этого был просмотрен 1 ролик какого-то индуса на замедленном в РФ видеохостинге про разметку с помощью CVAT. Им мы и воспользовались</a:t>
            </a:r>
            <a:endParaRPr/>
          </a:p>
        </p:txBody>
      </p:sp>
      <p:pic>
        <p:nvPicPr>
          <p:cNvPr id="175" name="Google Shape;175;p18"/>
          <p:cNvPicPr preferRelativeResize="0"/>
          <p:nvPr/>
        </p:nvPicPr>
        <p:blipFill>
          <a:blip r:embed="rId3">
            <a:alphaModFix/>
          </a:blip>
          <a:stretch>
            <a:fillRect/>
          </a:stretch>
        </p:blipFill>
        <p:spPr>
          <a:xfrm>
            <a:off x="1630000" y="2789148"/>
            <a:ext cx="2536900" cy="2177925"/>
          </a:xfrm>
          <a:prstGeom prst="rect">
            <a:avLst/>
          </a:prstGeom>
          <a:noFill/>
          <a:ln>
            <a:noFill/>
          </a:ln>
        </p:spPr>
      </p:pic>
      <p:pic>
        <p:nvPicPr>
          <p:cNvPr id="176" name="Google Shape;176;p18"/>
          <p:cNvPicPr preferRelativeResize="0"/>
          <p:nvPr/>
        </p:nvPicPr>
        <p:blipFill>
          <a:blip r:embed="rId4">
            <a:alphaModFix/>
          </a:blip>
          <a:stretch>
            <a:fillRect/>
          </a:stretch>
        </p:blipFill>
        <p:spPr>
          <a:xfrm>
            <a:off x="4728275" y="3311663"/>
            <a:ext cx="4210050" cy="1000125"/>
          </a:xfrm>
          <a:prstGeom prst="rect">
            <a:avLst/>
          </a:prstGeom>
          <a:noFill/>
          <a:ln>
            <a:noFill/>
          </a:ln>
        </p:spPr>
      </p:pic>
      <p:pic>
        <p:nvPicPr>
          <p:cNvPr id="177" name="Google Shape;177;p18"/>
          <p:cNvPicPr preferRelativeResize="0"/>
          <p:nvPr/>
        </p:nvPicPr>
        <p:blipFill>
          <a:blip r:embed="rId5">
            <a:alphaModFix/>
          </a:blip>
          <a:stretch>
            <a:fillRect/>
          </a:stretch>
        </p:blipFill>
        <p:spPr>
          <a:xfrm>
            <a:off x="3462025" y="350725"/>
            <a:ext cx="4438650" cy="1000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Модель.</a:t>
            </a:r>
            <a:endParaRPr/>
          </a:p>
        </p:txBody>
      </p:sp>
      <p:sp>
        <p:nvSpPr>
          <p:cNvPr id="183" name="Google Shape;183;p19"/>
          <p:cNvSpPr txBox="1"/>
          <p:nvPr>
            <p:ph idx="1" type="body"/>
          </p:nvPr>
        </p:nvSpPr>
        <p:spPr>
          <a:xfrm>
            <a:off x="1297500" y="1567550"/>
            <a:ext cx="3124200" cy="29112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ru"/>
              <a:t>Сегментационная модель должна обладать следующим навыком: если есть два набора точек класса 1,  она их различать, то есть хорошо находить границы, зачем это нужно станет понятно потом. Выбрали Unet, так как она создавалась для задач сегментации медицинских изображений где важно четко находить границы объектов. Стоит еще сказать, что в процессе разметки датасета упор делался не на то чтобы покрыть масками всю поверхность круглого сечения трубы, а на то, чтобы разные тубы не имели слипшихся масок.</a:t>
            </a:r>
            <a:endParaRPr/>
          </a:p>
        </p:txBody>
      </p:sp>
      <p:pic>
        <p:nvPicPr>
          <p:cNvPr id="184" name="Google Shape;184;p19"/>
          <p:cNvPicPr preferRelativeResize="0"/>
          <p:nvPr/>
        </p:nvPicPr>
        <p:blipFill>
          <a:blip r:embed="rId3">
            <a:alphaModFix/>
          </a:blip>
          <a:stretch>
            <a:fillRect/>
          </a:stretch>
        </p:blipFill>
        <p:spPr>
          <a:xfrm>
            <a:off x="4572000" y="915675"/>
            <a:ext cx="4424625" cy="3563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Обучение.</a:t>
            </a:r>
            <a:endParaRPr/>
          </a:p>
        </p:txBody>
      </p:sp>
      <p:sp>
        <p:nvSpPr>
          <p:cNvPr id="190" name="Google Shape;190;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Размеченный датасет состоял из примерно 70-80  картинок. В процессе обучения использовались такие аугментации, как разные повороты и т.п. которые предсказуемо меняют маску. Одним из самых важных аспектов обучения моделей, а особенно для сегментации является выбор функции потерь. Были перепробованы: кроссэнтропия, diceLoss, tverskyLoss, LovaszLoss, причем tverskyLoss c разными alpha, beta. Лучше всех себя показала LovaszLoss, причем существенно. Оптимизаторы использовались, Adam, Ranger, RMSProp и они все показали себя примерно одинаково. Результаты получились неплохие, однако модель плохо распознавала мелкие трубы (не срабатывала), была попытка устранить проблему с помощью настройки параметров alpha, beta в tverskyLoss (они позволяют балансировать precision и recall), однако не помогло.</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Разные приколы, которые сильно забустили результат. (тут уже все понятно)</a:t>
            </a:r>
            <a:endParaRPr/>
          </a:p>
        </p:txBody>
      </p:sp>
      <p:sp>
        <p:nvSpPr>
          <p:cNvPr id="196" name="Google Shape;196;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7" name="Google Shape;197;p21"/>
          <p:cNvPicPr preferRelativeResize="0"/>
          <p:nvPr/>
        </p:nvPicPr>
        <p:blipFill>
          <a:blip r:embed="rId3">
            <a:alphaModFix/>
          </a:blip>
          <a:stretch>
            <a:fillRect/>
          </a:stretch>
        </p:blipFill>
        <p:spPr>
          <a:xfrm>
            <a:off x="1400096" y="1567546"/>
            <a:ext cx="3171900" cy="3196625"/>
          </a:xfrm>
          <a:prstGeom prst="rect">
            <a:avLst/>
          </a:prstGeom>
          <a:noFill/>
          <a:ln>
            <a:noFill/>
          </a:ln>
        </p:spPr>
      </p:pic>
      <p:pic>
        <p:nvPicPr>
          <p:cNvPr id="198" name="Google Shape;198;p21"/>
          <p:cNvPicPr preferRelativeResize="0"/>
          <p:nvPr/>
        </p:nvPicPr>
        <p:blipFill>
          <a:blip r:embed="rId4">
            <a:alphaModFix/>
          </a:blip>
          <a:stretch>
            <a:fillRect/>
          </a:stretch>
        </p:blipFill>
        <p:spPr>
          <a:xfrm>
            <a:off x="5055000" y="1567550"/>
            <a:ext cx="3367700" cy="3196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